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svg" ContentType="image/svg+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21"/>
  </p:notesMasterIdLst>
  <p:sldSz cx="12192000" cy="6858000" type="custom"/>
  <p:notesSz cx="6858000" cy="12192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varScale="1">
        <p:scale>
          <a:sx n="119" d="100"/>
          <a:sy n="119" d="100"/>
        </p:scale>
        <p:origin x="3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  <Relationship Id="rId1" Target="slideMasters/slideMaster1.xml" Type="http://schemas.openxmlformats.org/officeDocument/2006/relationships/slideMaster"/>  <Relationship Id="rId2" Target="slides/slide1.xml" Type="http://schemas.openxmlformats.org/officeDocument/2006/relationships/slide"/>  <Relationship Id="rId3" Target="slides/slide2.xml" Type="http://schemas.openxmlformats.org/officeDocument/2006/relationships/slide"/>  <Relationship Id="rId4" Target="slides/slide3.xml" Type="http://schemas.openxmlformats.org/officeDocument/2006/relationships/slide"/>  <Relationship Id="rId5" Target="slides/slide4.xml" Type="http://schemas.openxmlformats.org/officeDocument/2006/relationships/slide"/>  <Relationship Id="rId6" Target="slides/slide5.xml" Type="http://schemas.openxmlformats.org/officeDocument/2006/relationships/slide"/>  <Relationship Id="rId7" Target="slides/slide6.xml" Type="http://schemas.openxmlformats.org/officeDocument/2006/relationships/slide"/>  <Relationship Id="rId8" Target="slides/slide7.xml" Type="http://schemas.openxmlformats.org/officeDocument/2006/relationships/slide"/>  <Relationship Id="rId9" Target="slides/slide8.xml" Type="http://schemas.openxmlformats.org/officeDocument/2006/relationships/slide"/>  <Relationship Id="rId10" Target="slides/slide9.xml" Type="http://schemas.openxmlformats.org/officeDocument/2006/relationships/slide"/>  <Relationship Id="rId11" Target="slides/slide10.xml" Type="http://schemas.openxmlformats.org/officeDocument/2006/relationships/slide"/>  <Relationship Id="rId12" Target="slides/slide11.xml" Type="http://schemas.openxmlformats.org/officeDocument/2006/relationships/slide"/>  <Relationship Id="rId13" Target="slides/slide12.xml" Type="http://schemas.openxmlformats.org/officeDocument/2006/relationships/slide"/>  <Relationship Id="rId14" Target="slides/slide13.xml" Type="http://schemas.openxmlformats.org/officeDocument/2006/relationships/slide"/>  <Relationship Id="rId15" Target="slides/slide14.xml" Type="http://schemas.openxmlformats.org/officeDocument/2006/relationships/slide"/>  <Relationship Id="rId16" Target="slides/slide15.xml" Type="http://schemas.openxmlformats.org/officeDocument/2006/relationships/slide"/>  <Relationship Id="rId17" Type="http://schemas.openxmlformats.org/officeDocument/2006/relationships/presProps" Target="presProps.xml"/>  <Relationship Id="rId18" Type="http://schemas.openxmlformats.org/officeDocument/2006/relationships/viewProps" Target="viewProps.xml"/>  <Relationship Id="rId19" Type="http://schemas.openxmlformats.org/officeDocument/2006/relationships/theme" Target="theme/theme1.xml"/>  <Relationship Id="rId20" Type="http://schemas.openxmlformats.org/officeDocument/2006/relationships/tableStyles" Target="tableStyles.xml"/>  <Relationship Id="rId21" Type="http://schemas.openxmlformats.org/officeDocument/2006/relationships/notesMaster" Target="notesMasters/notesMaster1.xml"/></Relationships>
</file>

<file path=ppt/media/>
</file>

<file path=ppt/media/image1.png>
</file>

<file path=ppt/media/image10.png>
</file>

<file path=ppt/media/image11.png>
</file>

<file path=ppt/media/image12.sv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smtClean="0"/>
              <a:t>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smtClean="0"/>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smtClean="0"/>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ustDataLst/>
  </p:cSld>
  <p:clrMapOvr>
    <a:masterClrMapping/>
  </p:clrMapOvr>
</p:sldLayout>
</file>

<file path=ppt/slideMasters/_rels/slideMaster1.xml.rels><?xml version="1.0" encoding="UTF-8" standalone="yes"?><Relationships xmlns="http://schemas.openxmlformats.org/package/2006/relationships"><Relationship Id="rId1" Target="../slideLayouts/slideLayout1.xml" Type="http://schemas.openxmlformats.org/officeDocument/2006/relationships/slideLayout"/><Relationship Id="rId2" Target="../theme/theme1.xml" Type="http://schemas.openxmlformats.org/officeDocument/2006/relationships/theme"/></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arget="../media/image1.png" Type="http://schemas.openxmlformats.org/officeDocument/2006/relationships/image"/><Relationship Id="rId2" Target="../slideLayouts/slideLayout1.xml" Type="http://schemas.openxmlformats.org/officeDocument/2006/relationships/slideLayout"/><Relationship Id="rId3" Target="../notesSlides/notesSlide1.xml" Type="http://schemas.openxmlformats.org/officeDocument/2006/relationships/notesSlide"/></Relationships>
</file>

<file path=ppt/slides/_rels/slide10.xml.rels><?xml version="1.0" encoding="UTF-8" standalone="yes"?><Relationships xmlns="http://schemas.openxmlformats.org/package/2006/relationships"><Relationship Id="rId1" Target="../media/image10.png" Type="http://schemas.openxmlformats.org/officeDocument/2006/relationships/image"/><Relationship Id="rId2" Target="../media/image11.png" Type="http://schemas.openxmlformats.org/officeDocument/2006/relationships/image"/><Relationship Id="rId3" Target="../media/image12.svg" Type="http://schemas.openxmlformats.org/officeDocument/2006/relationships/image"/><Relationship Id="rId4" Target="../slideLayouts/slideLayout1.xml" Type="http://schemas.openxmlformats.org/officeDocument/2006/relationships/slideLayout"/><Relationship Id="rId5" Target="../notesSlides/notesSlide10.xml" Type="http://schemas.openxmlformats.org/officeDocument/2006/relationships/notesSlide"/></Relationships>
</file>

<file path=ppt/slides/_rels/slide11.xml.rels><?xml version="1.0" encoding="UTF-8" standalone="yes"?><Relationships xmlns="http://schemas.openxmlformats.org/package/2006/relationships"><Relationship Id="rId1" Target="../media/image13.png" Type="http://schemas.openxmlformats.org/officeDocument/2006/relationships/image"/><Relationship Id="rId2" Target="../slideLayouts/slideLayout1.xml" Type="http://schemas.openxmlformats.org/officeDocument/2006/relationships/slideLayout"/><Relationship Id="rId3" Target="../notesSlides/notesSlide11.xml" Type="http://schemas.openxmlformats.org/officeDocument/2006/relationships/notesSlide"/></Relationships>
</file>

<file path=ppt/slides/_rels/slide12.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12.xml" Type="http://schemas.openxmlformats.org/officeDocument/2006/relationships/notesSlide"/></Relationships>
</file>

<file path=ppt/slides/_rels/slide13.xml.rels><?xml version="1.0" encoding="UTF-8" standalone="yes"?><Relationships xmlns="http://schemas.openxmlformats.org/package/2006/relationships"><Relationship Id="rId1" Target="../media/image14.png" Type="http://schemas.openxmlformats.org/officeDocument/2006/relationships/image"/><Relationship Id="rId2" Target="../slideLayouts/slideLayout1.xml" Type="http://schemas.openxmlformats.org/officeDocument/2006/relationships/slideLayout"/><Relationship Id="rId3" Target="../notesSlides/notesSlide13.xml" Type="http://schemas.openxmlformats.org/officeDocument/2006/relationships/notesSlide"/></Relationships>
</file>

<file path=ppt/slides/_rels/slide14.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14.xml" Type="http://schemas.openxmlformats.org/officeDocument/2006/relationships/notesSlide"/></Relationships>
</file>

<file path=ppt/slides/_rels/slide15.xml.rels><?xml version="1.0" encoding="UTF-8" standalone="yes"?><Relationships xmlns="http://schemas.openxmlformats.org/package/2006/relationships"><Relationship Id="rId1" Target="../media/image15.png" Type="http://schemas.openxmlformats.org/officeDocument/2006/relationships/image"/><Relationship Id="rId2" Target="../slideLayouts/slideLayout1.xml" Type="http://schemas.openxmlformats.org/officeDocument/2006/relationships/slideLayout"/><Relationship Id="rId3" Target="../notesSlides/notesSlide15.xml" Type="http://schemas.openxmlformats.org/officeDocument/2006/relationships/notesSlide"/></Relationships>
</file>

<file path=ppt/slides/_rels/slide2.xml.rels><?xml version="1.0" encoding="UTF-8" standalone="yes"?><Relationships xmlns="http://schemas.openxmlformats.org/package/2006/relationships"><Relationship Id="rId1" Target="../media/image2.png" Type="http://schemas.openxmlformats.org/officeDocument/2006/relationships/image"/><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slideLayouts/slideLayout1.xml" Type="http://schemas.openxmlformats.org/officeDocument/2006/relationships/slideLayout"/><Relationship Id="rId6" Target="../notesSlides/notesSlide2.xml" Type="http://schemas.openxmlformats.org/officeDocument/2006/relationships/notesSlide"/></Relationships>
</file>

<file path=ppt/slides/_rels/slide3.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4.xml" Type="http://schemas.openxmlformats.org/officeDocument/2006/relationships/notesSlide"/></Relationships>
</file>

<file path=ppt/slides/_rels/slide5.xml.rels><?xml version="1.0" encoding="UTF-8" standalone="yes"?><Relationships xmlns="http://schemas.openxmlformats.org/package/2006/relationships"><Relationship Id="rId1" Target="../media/image6.png" Type="http://schemas.openxmlformats.org/officeDocument/2006/relationships/image"/><Relationship Id="rId2" Target="../media/image7.svg" Type="http://schemas.openxmlformats.org/officeDocument/2006/relationships/image"/><Relationship Id="rId3" Target="../slideLayouts/slideLayout1.xml" Type="http://schemas.openxmlformats.org/officeDocument/2006/relationships/slideLayout"/><Relationship Id="rId4" Target="../notesSlides/notesSlide5.xml" Type="http://schemas.openxmlformats.org/officeDocument/2006/relationships/notesSlide"/></Relationships>
</file>

<file path=ppt/slides/_rels/slide6.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6.xml" Type="http://schemas.openxmlformats.org/officeDocument/2006/relationships/notesSlide"/></Relationships>
</file>

<file path=ppt/slides/_rels/slide7.xml.rels><?xml version="1.0" encoding="UTF-8" standalone="yes"?><Relationships xmlns="http://schemas.openxmlformats.org/package/2006/relationships"><Relationship Id="rId1" Target="../media/image8.png" Type="http://schemas.openxmlformats.org/officeDocument/2006/relationships/image"/><Relationship Id="rId2" Target="../media/image9.svg" Type="http://schemas.openxmlformats.org/officeDocument/2006/relationships/image"/><Relationship Id="rId3" Target="../slideLayouts/slideLayout1.xml" Type="http://schemas.openxmlformats.org/officeDocument/2006/relationships/slideLayout"/><Relationship Id="rId4" Target="../notesSlides/notesSlide7.xml" Type="http://schemas.openxmlformats.org/officeDocument/2006/relationships/notesSlide"/></Relationships>
</file>

<file path=ppt/slides/_rels/slide8.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8.xml" Type="http://schemas.openxmlformats.org/officeDocument/2006/relationships/notesSlide"/></Relationships>
</file>

<file path=ppt/slides/_rels/slide9.xml.rels><?xml version="1.0" encoding="UTF-8" standalone="yes"?><Relationships xmlns="http://schemas.openxmlformats.org/package/2006/relationships"><Relationship Id="rId1" Target="../slideLayouts/slideLayout1.xml" Type="http://schemas.openxmlformats.org/officeDocument/2006/relationships/slideLayout"/><Relationship Id="rId2" Target="../notesSlides/notesSlide9.xml" Type="http://schemas.openxmlformats.org/officeDocument/2006/relationships/notesSlide"/></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Object 1" descr="preencoded.png">    </p:cNvPr>
          <p:cNvPicPr>
            <a:picLocks noChangeAspect="1"/>
          </p:cNvPicPr>
          <p:nvPr/>
        </p:nvPicPr>
        <p:blipFill>
          <a:blip r:embed="rId1"/>
          <a:srcRect l="0" r="0" t="31248" b="31248"/>
          <a:stretch/>
        </p:blipFill>
        <p:spPr>
          <a:xfrm>
            <a:off x="0" y="0"/>
            <a:ext cx="12188952" cy="6856286"/>
          </a:xfrm>
          <a:prstGeom prst="rect">
            <a:avLst/>
          </a:prstGeom>
        </p:spPr>
      </p:pic>
      <p:sp>
        <p:nvSpPr>
          <p:cNvPr id="3" name="Object 2"/>
          <p:cNvSpPr/>
          <p:nvPr/>
        </p:nvSpPr>
        <p:spPr>
          <a:xfrm>
            <a:off x="380905" y="1905714"/>
            <a:ext cx="8233256" cy="2476357"/>
          </a:xfrm>
          <a:prstGeom prst="rect">
            <a:avLst/>
          </a:prstGeom>
          <a:noFill/>
        </p:spPr>
        <p:txBody>
          <a:bodyPr wrap="square" rtlCol="0" anchor="t" bIns="0" lIns="0" rIns="0" tIns="0"/>
          <a:lstStyle/>
          <a:p>
            <a:pPr algn="l">
              <a:lnSpc>
                <a:spcPts val="9752"/>
              </a:lnSpc>
              <a:buNone/>
            </a:pPr>
            <a:r>
              <a:rPr lang="en-US" b="1" sz="8707" dirty="0" smtClean="0">
                <a:solidFill>
                  <a:srgbClr val="ffffff"/>
                </a:solidFill>
                <a:latin typeface="Montserrat" pitchFamily="34" charset="0"/>
                <a:ea typeface="Montserrat" pitchFamily="34" charset="-122"/>
                <a:cs typeface="Montserrat" pitchFamily="34" charset="-120"/>
              </a:rPr>
              <a:t>Capstone</a:t>
            </a:r>
            <a:br>
              <a:rPr lang="en-US" b="1" sz="8707" dirty="0" smtClean="0">
                <a:solidFill>
                  <a:srgbClr val="ffffff"/>
                </a:solidFill>
                <a:latin typeface="Montserrat" pitchFamily="34" charset="0"/>
                <a:ea typeface="Montserrat" pitchFamily="34" charset="-122"/>
                <a:cs typeface="Montserrat" pitchFamily="34" charset="-120"/>
              </a:rPr>
            </a:br>
            <a:r>
              <a:rPr lang="en-US" b="1" sz="8707" dirty="0" smtClean="0">
                <a:solidFill>
                  <a:srgbClr val="ffffff"/>
                </a:solidFill>
                <a:latin typeface="Montserrat" pitchFamily="34" charset="0"/>
                <a:ea typeface="Montserrat" pitchFamily="34" charset="-122"/>
                <a:cs typeface="Montserrat" pitchFamily="34" charset="-120"/>
              </a:rPr>
              <a:t>Presentation</a:t>
            </a:r>
            <a:endParaRPr lang="en-US" dirty="0"/>
          </a:p>
        </p:txBody>
      </p:sp>
      <p:sp>
        <p:nvSpPr>
          <p:cNvPr id="4" name="Object 3"/>
          <p:cNvSpPr/>
          <p:nvPr/>
        </p:nvSpPr>
        <p:spPr>
          <a:xfrm>
            <a:off x="380905" y="4457181"/>
            <a:ext cx="8233256" cy="331149"/>
          </a:xfrm>
          <a:prstGeom prst="rect">
            <a:avLst/>
          </a:prstGeom>
          <a:noFill/>
        </p:spPr>
        <p:txBody>
          <a:bodyPr wrap="square" rtlCol="0" anchor="t" bIns="0" lIns="0" rIns="0" tIns="0"/>
          <a:lstStyle/>
          <a:p>
            <a:pPr algn="l">
              <a:lnSpc>
                <a:spcPts val="2609"/>
              </a:lnSpc>
              <a:spcBef>
                <a:spcPts val="580"/>
              </a:spcBef>
              <a:buNone/>
            </a:pPr>
            <a:r>
              <a:rPr lang="en-US" sz="2070" dirty="0" smtClean="0">
                <a:solidFill>
                  <a:srgbClr val="f1f1f1"/>
                </a:solidFill>
                <a:latin typeface="Montserrat" pitchFamily="34" charset="0"/>
                <a:ea typeface="Montserrat" pitchFamily="34" charset="-122"/>
                <a:cs typeface="Montserrat" pitchFamily="34" charset="-120"/>
              </a:rPr>
              <a:t>INTMINDS: A BYTE PER MEMBER</a:t>
            </a:r>
            <a:endParaRPr lang="en-US" dirty="0"/>
          </a:p>
        </p:txBody>
      </p:sp>
    </p:spTree>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0"/>
            <a:ext cx="12198475" cy="6865808"/>
          </a:xfrm>
          <a:prstGeom prst="rect">
            <a:avLst/>
          </a:prstGeom>
          <a:solidFill>
            <a:srgbClr val="eff3f6"/>
          </a:solidFill>
        </p:spPr>
      </p:sp>
      <p:pic>
        <p:nvPicPr>
          <p:cNvPr id="3" name="Object 2" descr="preencoded.png">    </p:cNvPr>
          <p:cNvPicPr>
            <a:picLocks noChangeAspect="1"/>
          </p:cNvPicPr>
          <p:nvPr/>
        </p:nvPicPr>
        <p:blipFill>
          <a:blip r:embed="rId1"/>
          <a:srcRect l="-20099" r="-20099" t="-13939" b="-13939"/>
          <a:stretch/>
        </p:blipFill>
        <p:spPr>
          <a:xfrm>
            <a:off x="0" y="0"/>
            <a:ext cx="12198475" cy="6865808"/>
          </a:xfrm>
          <a:prstGeom prst="rect">
            <a:avLst/>
          </a:prstGeom>
        </p:spPr>
      </p:pic>
      <p:pic>
        <p:nvPicPr>
          <p:cNvPr id="4" name="Object 3"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0757" y="330792"/>
            <a:ext cx="1771207" cy="542789"/>
          </a:xfrm>
          <a:prstGeom prst="rect">
            <a:avLst/>
          </a:prstGeom>
        </p:spPr>
      </p:pic>
      <p:sp>
        <p:nvSpPr>
          <p:cNvPr id="5" name="Object 4"/>
          <p:cNvSpPr/>
          <p:nvPr/>
        </p:nvSpPr>
        <p:spPr>
          <a:xfrm>
            <a:off x="702512" y="479607"/>
            <a:ext cx="1502360" cy="230328"/>
          </a:xfrm>
          <a:prstGeom prst="rect">
            <a:avLst/>
          </a:prstGeom>
          <a:noFill/>
        </p:spPr>
        <p:txBody>
          <a:bodyPr wrap="square" rtlCol="0" anchor="t" bIns="0" lIns="0" rIns="0" tIns="0"/>
          <a:lstStyle/>
          <a:p>
            <a:pPr algn="ctr">
              <a:lnSpc>
                <a:spcPts val="1814"/>
              </a:lnSpc>
              <a:buNone/>
            </a:pPr>
            <a:r>
              <a:rPr lang="en-US" sz="1440" u="sng" dirty="0" smtClean="0">
                <a:solidFill>
                  <a:srgbClr val="353535"/>
                </a:solidFill>
                <a:latin typeface="Montserrat" pitchFamily="34" charset="0"/>
                <a:ea typeface="Montserrat" pitchFamily="34" charset="-122"/>
                <a:cs typeface="Montserrat" pitchFamily="34" charset="-120"/>
              </a:rPr>
              <a:t>FLOWCHART</a:t>
            </a:r>
            <a:endParaRPr lang="en-US" dirty="0"/>
          </a:p>
        </p:txBody>
      </p:sp>
    </p:spTree>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0"/>
            <a:ext cx="12198475" cy="6865808"/>
          </a:xfrm>
          <a:prstGeom prst="rect">
            <a:avLst/>
          </a:prstGeom>
          <a:solidFill>
            <a:srgbClr val="eff3f6"/>
          </a:solidFill>
        </p:spPr>
      </p:sp>
      <p:pic>
        <p:nvPicPr>
          <p:cNvPr id="3" name="Object 2" descr="preencoded.png">    </p:cNvPr>
          <p:cNvPicPr>
            <a:picLocks noChangeAspect="1"/>
          </p:cNvPicPr>
          <p:nvPr/>
        </p:nvPicPr>
        <p:blipFill>
          <a:blip r:embed="rId1"/>
          <a:srcRect l="-58279" r="-58279" t="-47" b="-47"/>
          <a:stretch/>
        </p:blipFill>
        <p:spPr>
          <a:xfrm>
            <a:off x="0" y="0"/>
            <a:ext cx="12198475" cy="6865808"/>
          </a:xfrm>
          <a:prstGeom prst="rect">
            <a:avLst/>
          </a:prstGeom>
        </p:spPr>
      </p:pic>
    </p:spTree>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Data Structures Chosen</a:t>
            </a:r>
            <a:endParaRPr lang="en-US" dirty="0"/>
          </a:p>
        </p:txBody>
      </p:sp>
      <p:sp>
        <p:nvSpPr>
          <p:cNvPr id="3" name="Object 2"/>
          <p:cNvSpPr/>
          <p:nvPr/>
        </p:nvSpPr>
        <p:spPr>
          <a:xfrm>
            <a:off x="2237815" y="1913451"/>
            <a:ext cx="8484653" cy="4077347"/>
          </a:xfrm>
          <a:prstGeom prst="rect">
            <a:avLst/>
          </a:prstGeom>
          <a:noFill/>
        </p:spPr>
        <p:txBody>
          <a:bodyPr wrap="square" rtlCol="0" anchor="t" bIns="0" lIns="0" rIns="0" tIns="0"/>
          <a:lstStyle/>
          <a:p>
            <a:pPr algn="l" marL="242900" indent="-242900">
              <a:lnSpc>
                <a:spcPts val="2722"/>
              </a:lnSpc>
              <a:buSzPct val="100000"/>
              <a:buChar char="•"/>
            </a:pPr>
            <a:r>
              <a:rPr lang="en-US" sz="2160" u="sng" dirty="0" smtClean="0">
                <a:solidFill>
                  <a:srgbClr val="ffffff"/>
                </a:solidFill>
                <a:latin typeface="Montserrat" pitchFamily="34" charset="0"/>
                <a:ea typeface="Montserrat" pitchFamily="34" charset="-122"/>
                <a:cs typeface="Montserrat" pitchFamily="34" charset="-120"/>
              </a:rPr>
              <a:t>Arrays</a:t>
            </a:r>
            <a:r>
              <a:rPr lang="en-US" sz="2160" dirty="0" smtClean="0">
                <a:solidFill>
                  <a:srgbClr val="ffffff"/>
                </a:solidFill>
                <a:latin typeface="Montserrat" pitchFamily="34" charset="0"/>
                <a:ea typeface="Montserrat" pitchFamily="34" charset="-122"/>
                <a:cs typeface="Montserrat" pitchFamily="34" charset="-120"/>
              </a:rPr>
              <a:t>: To store the courses , course code , faculty , lecture-count , semester , array of courses, slot, and for storing number of different faculties in temp_array.</a:t>
            </a:r>
          </a:p>
          <a:p>
            <a:pPr algn="l" marL="242900" indent="-242900">
              <a:lnSpc>
                <a:spcPts val="2722"/>
              </a:lnSpc>
              <a:spcBef>
                <a:spcPts val="2490"/>
              </a:spcBef>
              <a:buSzPct val="100000"/>
              <a:buChar char="•"/>
            </a:pPr>
            <a:r>
              <a:rPr lang="en-US" sz="2160" u="sng" dirty="0" smtClean="0">
                <a:solidFill>
                  <a:srgbClr val="ffffff"/>
                </a:solidFill>
                <a:latin typeface="Montserrat" pitchFamily="34" charset="0"/>
                <a:ea typeface="Montserrat" pitchFamily="34" charset="-122"/>
                <a:cs typeface="Montserrat" pitchFamily="34" charset="-120"/>
              </a:rPr>
              <a:t>Hash Table:</a:t>
            </a:r>
            <a:r>
              <a:rPr lang="en-US" sz="2160" dirty="0" smtClean="0">
                <a:solidFill>
                  <a:srgbClr val="ffffff"/>
                </a:solidFill>
                <a:latin typeface="Montserrat" pitchFamily="34" charset="0"/>
                <a:ea typeface="Montserrat" pitchFamily="34" charset="-122"/>
                <a:cs typeface="Montserrat" pitchFamily="34" charset="-120"/>
              </a:rPr>
              <a:t> To store courses on bases of available programs. </a:t>
            </a:r>
          </a:p>
          <a:p>
            <a:pPr algn="l" marL="242900" indent="-242900">
              <a:lnSpc>
                <a:spcPts val="2722"/>
              </a:lnSpc>
              <a:spcBef>
                <a:spcPts val="2490"/>
              </a:spcBef>
              <a:buSzPct val="100000"/>
              <a:buChar char="•"/>
            </a:pPr>
            <a:r>
              <a:rPr lang="en-US" sz="2160" u="sng" dirty="0" smtClean="0">
                <a:solidFill>
                  <a:srgbClr val="ffffff"/>
                </a:solidFill>
                <a:latin typeface="Montserrat" pitchFamily="34" charset="0"/>
                <a:ea typeface="Montserrat" pitchFamily="34" charset="-122"/>
                <a:cs typeface="Montserrat" pitchFamily="34" charset="-120"/>
              </a:rPr>
              <a:t>Priority Queue:</a:t>
            </a:r>
            <a:r>
              <a:rPr lang="en-US" sz="2160" dirty="0" smtClean="0">
                <a:solidFill>
                  <a:srgbClr val="ffffff"/>
                </a:solidFill>
                <a:latin typeface="Montserrat" pitchFamily="34" charset="0"/>
                <a:ea typeface="Montserrat" pitchFamily="34" charset="-122"/>
                <a:cs typeface="Montserrat" pitchFamily="34" charset="-120"/>
              </a:rPr>
              <a:t> For printing the slots for timetable where priority is assigned to the slots.</a:t>
            </a:r>
          </a:p>
          <a:p>
            <a:pPr algn="l" marL="242900" indent="-242900">
              <a:lnSpc>
                <a:spcPts val="2722"/>
              </a:lnSpc>
              <a:spcBef>
                <a:spcPts val="2490"/>
              </a:spcBef>
              <a:buSzPct val="100000"/>
              <a:buChar char="•"/>
            </a:pPr>
            <a:r>
              <a:rPr lang="en-US" sz="2160" u="sng" dirty="0" smtClean="0">
                <a:solidFill>
                  <a:srgbClr val="ffffff"/>
                </a:solidFill>
                <a:latin typeface="Montserrat" pitchFamily="34" charset="0"/>
                <a:ea typeface="Montserrat" pitchFamily="34" charset="-122"/>
                <a:cs typeface="Montserrat" pitchFamily="34" charset="-120"/>
              </a:rPr>
              <a:t>Linked List:</a:t>
            </a:r>
            <a:r>
              <a:rPr lang="en-US" sz="2160" dirty="0" smtClean="0">
                <a:solidFill>
                  <a:srgbClr val="ffffff"/>
                </a:solidFill>
                <a:latin typeface="Montserrat" pitchFamily="34" charset="0"/>
                <a:ea typeface="Montserrat" pitchFamily="34" charset="-122"/>
                <a:cs typeface="Montserrat" pitchFamily="34" charset="-120"/>
              </a:rPr>
              <a:t> used for implementing Hash Tables.</a:t>
            </a:r>
            <a:endParaRPr lang="en-US" dirty="0"/>
          </a:p>
        </p:txBody>
      </p:sp>
    </p:spTree>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0"/>
            <a:ext cx="12198475" cy="6865808"/>
          </a:xfrm>
          <a:prstGeom prst="rect">
            <a:avLst/>
          </a:prstGeom>
          <a:solidFill>
            <a:srgbClr val="47484e"/>
          </a:solidFill>
        </p:spPr>
      </p:sp>
      <p:pic>
        <p:nvPicPr>
          <p:cNvPr id="3" name="Object 2" descr="preencoded.png">    </p:cNvPr>
          <p:cNvPicPr>
            <a:picLocks noChangeAspect="1"/>
          </p:cNvPicPr>
          <p:nvPr/>
        </p:nvPicPr>
        <p:blipFill>
          <a:blip r:embed="rId1"/>
          <a:srcRect l="-13295" r="-13295" t="-47193" b="-47193"/>
          <a:stretch/>
        </p:blipFill>
        <p:spPr>
          <a:xfrm>
            <a:off x="0" y="0"/>
            <a:ext cx="12198475" cy="6865808"/>
          </a:xfrm>
          <a:prstGeom prst="rect">
            <a:avLst/>
          </a:prstGeom>
        </p:spPr>
      </p:pic>
      <p:sp>
        <p:nvSpPr>
          <p:cNvPr id="4" name="Object 3"/>
          <p:cNvSpPr/>
          <p:nvPr/>
        </p:nvSpPr>
        <p:spPr>
          <a:xfrm>
            <a:off x="1004893" y="525033"/>
            <a:ext cx="10139816" cy="460657"/>
          </a:xfrm>
          <a:prstGeom prst="rect">
            <a:avLst/>
          </a:prstGeom>
          <a:noFill/>
        </p:spPr>
        <p:txBody>
          <a:bodyPr wrap="square" rtlCol="0" anchor="t" bIns="0" lIns="0" rIns="0" tIns="0"/>
          <a:lstStyle/>
          <a:p>
            <a:pPr algn="ctr">
              <a:lnSpc>
                <a:spcPts val="3629"/>
              </a:lnSpc>
              <a:buNone/>
            </a:pPr>
            <a:r>
              <a:rPr lang="en-US" sz="2880" dirty="0" smtClean="0">
                <a:solidFill>
                  <a:srgbClr val="ffffff"/>
                </a:solidFill>
                <a:latin typeface="Montserrat" pitchFamily="34" charset="0"/>
                <a:ea typeface="Montserrat" pitchFamily="34" charset="-122"/>
                <a:cs typeface="Montserrat" pitchFamily="34" charset="-120"/>
              </a:rPr>
              <a:t>Analysis of Time and Space Complexities</a:t>
            </a:r>
            <a:endParaRPr lang="en-US" dirty="0"/>
          </a:p>
        </p:txBody>
      </p:sp>
    </p:spTree>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Object 1"/>
          <p:cNvSpPr/>
          <p:nvPr/>
        </p:nvSpPr>
        <p:spPr>
          <a:xfrm>
            <a:off x="0" y="0"/>
            <a:ext cx="12198475" cy="6865808"/>
          </a:xfrm>
          <a:prstGeom prst="rect">
            <a:avLst/>
          </a:prstGeom>
          <a:solidFill>
            <a:srgbClr val="47484e"/>
          </a:solidFill>
        </p:spPr>
      </p:sp>
      <p:sp>
        <p:nvSpPr>
          <p:cNvPr id="3" name="Object 2"/>
          <p:cNvSpPr/>
          <p:nvPr/>
        </p:nvSpPr>
        <p:spPr>
          <a:xfrm>
            <a:off x="547551" y="3199362"/>
            <a:ext cx="11103373"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https://www.youtube.com/watch?v=MJ2yF9tjZ8E</a:t>
            </a:r>
            <a:endParaRPr lang="en-US" dirty="0"/>
          </a:p>
        </p:txBody>
      </p:sp>
      <p:sp>
        <p:nvSpPr>
          <p:cNvPr id="4" name="Object 3"/>
          <p:cNvSpPr/>
          <p:nvPr/>
        </p:nvSpPr>
        <p:spPr>
          <a:xfrm>
            <a:off x="1004893" y="525033"/>
            <a:ext cx="10139816" cy="460657"/>
          </a:xfrm>
          <a:prstGeom prst="rect">
            <a:avLst/>
          </a:prstGeom>
          <a:noFill/>
        </p:spPr>
        <p:txBody>
          <a:bodyPr wrap="square" rtlCol="0" anchor="t" bIns="0" lIns="0" rIns="0" tIns="0"/>
          <a:lstStyle/>
          <a:p>
            <a:pPr algn="ctr">
              <a:lnSpc>
                <a:spcPts val="3629"/>
              </a:lnSpc>
              <a:buNone/>
            </a:pPr>
            <a:r>
              <a:rPr lang="en-US" sz="2880" dirty="0" smtClean="0">
                <a:solidFill>
                  <a:srgbClr val="ffffff"/>
                </a:solidFill>
                <a:latin typeface="Montserrat" pitchFamily="34" charset="0"/>
                <a:ea typeface="Montserrat" pitchFamily="34" charset="-122"/>
                <a:cs typeface="Montserrat" pitchFamily="34" charset="-120"/>
              </a:rPr>
              <a:t>Link to the Video</a:t>
            </a:r>
            <a:endParaRPr lang="en-US" dirty="0"/>
          </a:p>
        </p:txBody>
      </p:sp>
    </p:spTree>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efb346"/>
        </a:solidFill>
        <a:effectLst/>
      </p:bgPr>
    </p:bg>
    <p:spTree>
      <p:nvGrpSpPr>
        <p:cNvPr id="1" name=""/>
        <p:cNvGrpSpPr/>
        <p:nvPr/>
      </p:nvGrpSpPr>
      <p:grpSpPr>
        <a:xfrm>
          <a:off x="0" y="0"/>
          <a:ext cx="0" cy="0"/>
          <a:chOff x="0" y="0"/>
          <a:chExt cx="0" cy="0"/>
        </a:xfrm>
      </p:grpSpPr>
      <p:sp>
        <p:nvSpPr>
          <p:cNvPr id="2" name="Object 1"/>
          <p:cNvSpPr/>
          <p:nvPr/>
        </p:nvSpPr>
        <p:spPr>
          <a:xfrm>
            <a:off x="0" y="0"/>
            <a:ext cx="12198475" cy="6865808"/>
          </a:xfrm>
          <a:prstGeom prst="rect">
            <a:avLst/>
          </a:prstGeom>
          <a:solidFill>
            <a:srgbClr val="ffffff"/>
          </a:solidFill>
        </p:spPr>
      </p:sp>
      <p:pic>
        <p:nvPicPr>
          <p:cNvPr id="3" name="Object 2" descr="preencoded.png">    </p:cNvPr>
          <p:cNvPicPr>
            <a:picLocks noChangeAspect="1"/>
          </p:cNvPicPr>
          <p:nvPr/>
        </p:nvPicPr>
        <p:blipFill>
          <a:blip r:embed="rId1"/>
          <a:srcRect l="0" r="0" t="31236" b="31236"/>
          <a:stretch/>
        </p:blipFill>
        <p:spPr>
          <a:xfrm>
            <a:off x="0" y="0"/>
            <a:ext cx="12198475" cy="6865808"/>
          </a:xfrm>
          <a:prstGeom prst="rect">
            <a:avLst/>
          </a:prstGeom>
        </p:spPr>
      </p:pic>
      <p:sp>
        <p:nvSpPr>
          <p:cNvPr id="4" name="Object 3"/>
          <p:cNvSpPr/>
          <p:nvPr/>
        </p:nvSpPr>
        <p:spPr>
          <a:xfrm>
            <a:off x="0" y="2906422"/>
            <a:ext cx="12188952" cy="644919"/>
          </a:xfrm>
          <a:prstGeom prst="rect">
            <a:avLst/>
          </a:prstGeom>
          <a:noFill/>
        </p:spPr>
        <p:txBody>
          <a:bodyPr wrap="square" rtlCol="0" anchor="t" bIns="0" lIns="0" rIns="0" tIns="0"/>
          <a:lstStyle/>
          <a:p>
            <a:pPr algn="ctr">
              <a:lnSpc>
                <a:spcPts val="5079"/>
              </a:lnSpc>
              <a:buNone/>
            </a:pPr>
            <a:r>
              <a:rPr lang="en-US" sz="4838" dirty="0" smtClean="0">
                <a:solidFill>
                  <a:srgbClr val="ffffff"/>
                </a:solidFill>
                <a:latin typeface="Montserrat" pitchFamily="34" charset="0"/>
                <a:ea typeface="Montserrat" pitchFamily="34" charset="-122"/>
                <a:cs typeface="Montserrat" pitchFamily="34" charset="-120"/>
              </a:rPr>
              <a:t>"Thank You"</a:t>
            </a:r>
            <a:endParaRPr lang="en-US" dirty="0"/>
          </a:p>
        </p:txBody>
      </p:sp>
      <p:sp>
        <p:nvSpPr>
          <p:cNvPr id="5" name="Object 4"/>
          <p:cNvSpPr/>
          <p:nvPr/>
        </p:nvSpPr>
        <p:spPr>
          <a:xfrm>
            <a:off x="4689890" y="3729534"/>
            <a:ext cx="2809172" cy="0"/>
          </a:xfrm>
          <a:prstGeom prst="line">
            <a:avLst/>
          </a:prstGeom>
          <a:noFill/>
          <a:ln w="12700">
            <a:solidFill>
              <a:srgbClr val="ffffff">
                <a:alpha val="20000"/>
              </a:srgbClr>
            </a:solidFill>
            <a:prstDash val="solid"/>
            <a:miter lim="800000"/>
          </a:ln>
        </p:spPr>
      </p:sp>
    </p:spTree>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The Team.</a:t>
            </a:r>
            <a:endParaRPr lang="en-US" dirty="0"/>
          </a:p>
        </p:txBody>
      </p:sp>
      <p:pic>
        <p:nvPicPr>
          <p:cNvPr id="3" name="Object 2" descr="preencoded.png">    </p:cNvPr>
          <p:cNvPicPr>
            <a:picLocks noChangeAspect="1"/>
          </p:cNvPicPr>
          <p:nvPr/>
        </p:nvPicPr>
        <p:blipFill>
          <a:blip r:embed="rId1"/>
          <a:srcRect l="0" r="0" t="0" b="0"/>
          <a:stretch/>
        </p:blipFill>
        <p:spPr>
          <a:xfrm>
            <a:off x="511841" y="2469929"/>
            <a:ext cx="2380655" cy="2380655"/>
          </a:xfrm>
          <a:prstGeom prst="rect">
            <a:avLst/>
          </a:prstGeom>
        </p:spPr>
      </p:pic>
      <p:sp>
        <p:nvSpPr>
          <p:cNvPr id="4" name="Object 3"/>
          <p:cNvSpPr/>
          <p:nvPr/>
        </p:nvSpPr>
        <p:spPr>
          <a:xfrm>
            <a:off x="353527" y="4989852"/>
            <a:ext cx="2697282" cy="230328"/>
          </a:xfrm>
          <a:prstGeom prst="rect">
            <a:avLst/>
          </a:prstGeom>
          <a:noFill/>
        </p:spPr>
        <p:txBody>
          <a:bodyPr wrap="square" rtlCol="0" anchor="t" bIns="0" lIns="0" rIns="0" tIns="0"/>
          <a:lstStyle/>
          <a:p>
            <a:pPr algn="ctr">
              <a:lnSpc>
                <a:spcPts val="1814"/>
              </a:lnSpc>
              <a:buNone/>
            </a:pPr>
            <a:r>
              <a:rPr lang="en-US" sz="1440" dirty="0" smtClean="0">
                <a:solidFill>
                  <a:srgbClr val="ffffff"/>
                </a:solidFill>
                <a:latin typeface="Montserrat" pitchFamily="34" charset="0"/>
                <a:ea typeface="Montserrat" pitchFamily="34" charset="-122"/>
                <a:cs typeface="Montserrat" pitchFamily="34" charset="-120"/>
              </a:rPr>
              <a:t>Modi Gautam</a:t>
            </a:r>
            <a:endParaRPr lang="en-US" dirty="0"/>
          </a:p>
        </p:txBody>
      </p:sp>
      <p:sp>
        <p:nvSpPr>
          <p:cNvPr id="5" name="Object 4"/>
          <p:cNvSpPr/>
          <p:nvPr/>
        </p:nvSpPr>
        <p:spPr>
          <a:xfrm>
            <a:off x="353527" y="5308741"/>
            <a:ext cx="2697282" cy="202594"/>
          </a:xfrm>
          <a:prstGeom prst="rect">
            <a:avLst/>
          </a:prstGeom>
          <a:noFill/>
        </p:spPr>
        <p:txBody>
          <a:bodyPr wrap="square" rtlCol="0" anchor="t" bIns="0" lIns="0" rIns="0" tIns="0"/>
          <a:lstStyle/>
          <a:p>
            <a:pPr algn="ctr">
              <a:lnSpc>
                <a:spcPts val="1596"/>
              </a:lnSpc>
              <a:spcBef>
                <a:spcPts val="684"/>
              </a:spcBef>
              <a:buNone/>
            </a:pPr>
            <a:r>
              <a:rPr lang="en-US" sz="1140" dirty="0" smtClean="0">
                <a:solidFill>
                  <a:srgbClr val="f1f1f1"/>
                </a:solidFill>
                <a:latin typeface="Montserrat" pitchFamily="34" charset="0"/>
                <a:ea typeface="Montserrat" pitchFamily="34" charset="-122"/>
                <a:cs typeface="Montserrat" pitchFamily="34" charset="-120"/>
              </a:rPr>
              <a:t>202301214</a:t>
            </a:r>
            <a:endParaRPr lang="en-US" dirty="0"/>
          </a:p>
        </p:txBody>
      </p:sp>
      <p:pic>
        <p:nvPicPr>
          <p:cNvPr id="6" name="Object 5" descr="preencoded.png">    </p:cNvPr>
          <p:cNvPicPr>
            <a:picLocks noChangeAspect="1"/>
          </p:cNvPicPr>
          <p:nvPr/>
        </p:nvPicPr>
        <p:blipFill>
          <a:blip r:embed="rId2"/>
          <a:srcRect l="5437" r="0" t="0" b="29078"/>
          <a:stretch/>
        </p:blipFill>
        <p:spPr>
          <a:xfrm>
            <a:off x="3440046" y="2469929"/>
            <a:ext cx="2380655" cy="2380655"/>
          </a:xfrm>
          <a:prstGeom prst="rect">
            <a:avLst/>
          </a:prstGeom>
        </p:spPr>
      </p:pic>
      <p:sp>
        <p:nvSpPr>
          <p:cNvPr id="7" name="Object 6"/>
          <p:cNvSpPr/>
          <p:nvPr/>
        </p:nvSpPr>
        <p:spPr>
          <a:xfrm>
            <a:off x="3281732" y="4989852"/>
            <a:ext cx="2697282" cy="230328"/>
          </a:xfrm>
          <a:prstGeom prst="rect">
            <a:avLst/>
          </a:prstGeom>
          <a:noFill/>
        </p:spPr>
        <p:txBody>
          <a:bodyPr wrap="square" rtlCol="0" anchor="t" bIns="0" lIns="0" rIns="0" tIns="0"/>
          <a:lstStyle/>
          <a:p>
            <a:pPr algn="ctr">
              <a:lnSpc>
                <a:spcPts val="1814"/>
              </a:lnSpc>
              <a:buNone/>
            </a:pPr>
            <a:r>
              <a:rPr lang="en-US" sz="1440" dirty="0" smtClean="0">
                <a:solidFill>
                  <a:srgbClr val="ffffff"/>
                </a:solidFill>
                <a:latin typeface="Montserrat" pitchFamily="34" charset="0"/>
                <a:ea typeface="Montserrat" pitchFamily="34" charset="-122"/>
                <a:cs typeface="Montserrat" pitchFamily="34" charset="-120"/>
              </a:rPr>
              <a:t>Patel Jainil</a:t>
            </a:r>
            <a:endParaRPr lang="en-US" dirty="0"/>
          </a:p>
        </p:txBody>
      </p:sp>
      <p:sp>
        <p:nvSpPr>
          <p:cNvPr id="8" name="Object 7"/>
          <p:cNvSpPr/>
          <p:nvPr/>
        </p:nvSpPr>
        <p:spPr>
          <a:xfrm>
            <a:off x="3281732" y="5308741"/>
            <a:ext cx="2697282" cy="202594"/>
          </a:xfrm>
          <a:prstGeom prst="rect">
            <a:avLst/>
          </a:prstGeom>
          <a:noFill/>
        </p:spPr>
        <p:txBody>
          <a:bodyPr wrap="square" rtlCol="0" anchor="t" bIns="0" lIns="0" rIns="0" tIns="0"/>
          <a:lstStyle/>
          <a:p>
            <a:pPr algn="ctr">
              <a:lnSpc>
                <a:spcPts val="1596"/>
              </a:lnSpc>
              <a:spcBef>
                <a:spcPts val="684"/>
              </a:spcBef>
              <a:buNone/>
            </a:pPr>
            <a:r>
              <a:rPr lang="en-US" sz="1140" dirty="0" smtClean="0">
                <a:solidFill>
                  <a:srgbClr val="f1f1f1"/>
                </a:solidFill>
                <a:latin typeface="Montserrat" pitchFamily="34" charset="0"/>
                <a:ea typeface="Montserrat" pitchFamily="34" charset="-122"/>
                <a:cs typeface="Montserrat" pitchFamily="34" charset="-120"/>
              </a:rPr>
              <a:t>202301205</a:t>
            </a:r>
            <a:endParaRPr lang="en-US" dirty="0"/>
          </a:p>
        </p:txBody>
      </p:sp>
      <p:pic>
        <p:nvPicPr>
          <p:cNvPr id="9" name="Object 8" descr="preencoded.png">    </p:cNvPr>
          <p:cNvPicPr>
            <a:picLocks noChangeAspect="1"/>
          </p:cNvPicPr>
          <p:nvPr/>
        </p:nvPicPr>
        <p:blipFill>
          <a:blip r:embed="rId3"/>
          <a:srcRect l="0" r="0" t="12500" b="12500"/>
          <a:stretch/>
        </p:blipFill>
        <p:spPr>
          <a:xfrm>
            <a:off x="6368251" y="2469929"/>
            <a:ext cx="2380655" cy="2380655"/>
          </a:xfrm>
          <a:prstGeom prst="rect">
            <a:avLst/>
          </a:prstGeom>
        </p:spPr>
      </p:pic>
      <p:sp>
        <p:nvSpPr>
          <p:cNvPr id="10" name="Object 9"/>
          <p:cNvSpPr/>
          <p:nvPr/>
        </p:nvSpPr>
        <p:spPr>
          <a:xfrm>
            <a:off x="6209938" y="4989852"/>
            <a:ext cx="2697282" cy="230328"/>
          </a:xfrm>
          <a:prstGeom prst="rect">
            <a:avLst/>
          </a:prstGeom>
          <a:noFill/>
        </p:spPr>
        <p:txBody>
          <a:bodyPr wrap="square" rtlCol="0" anchor="t" bIns="0" lIns="0" rIns="0" tIns="0"/>
          <a:lstStyle/>
          <a:p>
            <a:pPr algn="ctr">
              <a:lnSpc>
                <a:spcPts val="1814"/>
              </a:lnSpc>
              <a:buNone/>
            </a:pPr>
            <a:r>
              <a:rPr lang="en-US" sz="1440" dirty="0" smtClean="0">
                <a:solidFill>
                  <a:srgbClr val="ffffff"/>
                </a:solidFill>
                <a:latin typeface="Montserrat" pitchFamily="34" charset="0"/>
                <a:ea typeface="Montserrat" pitchFamily="34" charset="-122"/>
                <a:cs typeface="Montserrat" pitchFamily="34" charset="-120"/>
              </a:rPr>
              <a:t>Gaadhe Jayansh</a:t>
            </a:r>
            <a:endParaRPr lang="en-US" dirty="0"/>
          </a:p>
        </p:txBody>
      </p:sp>
      <p:sp>
        <p:nvSpPr>
          <p:cNvPr id="11" name="Object 10"/>
          <p:cNvSpPr/>
          <p:nvPr/>
        </p:nvSpPr>
        <p:spPr>
          <a:xfrm>
            <a:off x="6209938" y="5308741"/>
            <a:ext cx="2697282" cy="202594"/>
          </a:xfrm>
          <a:prstGeom prst="rect">
            <a:avLst/>
          </a:prstGeom>
          <a:noFill/>
        </p:spPr>
        <p:txBody>
          <a:bodyPr wrap="square" rtlCol="0" anchor="t" bIns="0" lIns="0" rIns="0" tIns="0"/>
          <a:lstStyle/>
          <a:p>
            <a:pPr algn="ctr">
              <a:lnSpc>
                <a:spcPts val="1596"/>
              </a:lnSpc>
              <a:spcBef>
                <a:spcPts val="684"/>
              </a:spcBef>
              <a:buNone/>
            </a:pPr>
            <a:r>
              <a:rPr lang="en-US" sz="1140" dirty="0" smtClean="0">
                <a:solidFill>
                  <a:srgbClr val="f1f1f1"/>
                </a:solidFill>
                <a:latin typeface="Montserrat" pitchFamily="34" charset="0"/>
                <a:ea typeface="Montserrat" pitchFamily="34" charset="-122"/>
                <a:cs typeface="Montserrat" pitchFamily="34" charset="-120"/>
              </a:rPr>
              <a:t>202301232</a:t>
            </a:r>
            <a:endParaRPr lang="en-US" dirty="0"/>
          </a:p>
        </p:txBody>
      </p:sp>
      <p:pic>
        <p:nvPicPr>
          <p:cNvPr id="12" name="Object 11" descr="preencoded.png">    </p:cNvPr>
          <p:cNvPicPr>
            <a:picLocks noChangeAspect="1"/>
          </p:cNvPicPr>
          <p:nvPr/>
        </p:nvPicPr>
        <p:blipFill>
          <a:blip r:embed="rId4"/>
          <a:srcRect l="0" r="0" t="20269" b="34955"/>
          <a:stretch/>
        </p:blipFill>
        <p:spPr>
          <a:xfrm>
            <a:off x="9296457" y="2469929"/>
            <a:ext cx="2380655" cy="2380655"/>
          </a:xfrm>
          <a:prstGeom prst="rect">
            <a:avLst/>
          </a:prstGeom>
        </p:spPr>
      </p:pic>
      <p:sp>
        <p:nvSpPr>
          <p:cNvPr id="13" name="Object 12"/>
          <p:cNvSpPr/>
          <p:nvPr/>
        </p:nvSpPr>
        <p:spPr>
          <a:xfrm>
            <a:off x="9138143" y="4989852"/>
            <a:ext cx="2697282" cy="230328"/>
          </a:xfrm>
          <a:prstGeom prst="rect">
            <a:avLst/>
          </a:prstGeom>
          <a:noFill/>
        </p:spPr>
        <p:txBody>
          <a:bodyPr wrap="square" rtlCol="0" anchor="t" bIns="0" lIns="0" rIns="0" tIns="0"/>
          <a:lstStyle/>
          <a:p>
            <a:pPr algn="ctr">
              <a:lnSpc>
                <a:spcPts val="1814"/>
              </a:lnSpc>
              <a:buNone/>
            </a:pPr>
            <a:r>
              <a:rPr lang="en-US" sz="1440" dirty="0" smtClean="0">
                <a:solidFill>
                  <a:srgbClr val="ffffff"/>
                </a:solidFill>
                <a:latin typeface="Montserrat" pitchFamily="34" charset="0"/>
                <a:ea typeface="Montserrat" pitchFamily="34" charset="-122"/>
                <a:cs typeface="Montserrat" pitchFamily="34" charset="-120"/>
              </a:rPr>
              <a:t>Somaliya Vatsal</a:t>
            </a:r>
            <a:endParaRPr lang="en-US" dirty="0"/>
          </a:p>
        </p:txBody>
      </p:sp>
      <p:sp>
        <p:nvSpPr>
          <p:cNvPr id="14" name="Object 13"/>
          <p:cNvSpPr/>
          <p:nvPr/>
        </p:nvSpPr>
        <p:spPr>
          <a:xfrm>
            <a:off x="9138143" y="5308741"/>
            <a:ext cx="2697282" cy="202594"/>
          </a:xfrm>
          <a:prstGeom prst="rect">
            <a:avLst/>
          </a:prstGeom>
          <a:noFill/>
        </p:spPr>
        <p:txBody>
          <a:bodyPr wrap="square" rtlCol="0" anchor="t" bIns="0" lIns="0" rIns="0" tIns="0"/>
          <a:lstStyle/>
          <a:p>
            <a:pPr algn="ctr">
              <a:lnSpc>
                <a:spcPts val="1596"/>
              </a:lnSpc>
              <a:spcBef>
                <a:spcPts val="684"/>
              </a:spcBef>
              <a:buNone/>
            </a:pPr>
            <a:r>
              <a:rPr lang="en-US" sz="1140" dirty="0" smtClean="0">
                <a:solidFill>
                  <a:srgbClr val="f1f1f1"/>
                </a:solidFill>
                <a:latin typeface="Montserrat" pitchFamily="34" charset="0"/>
                <a:ea typeface="Montserrat" pitchFamily="34" charset="-122"/>
                <a:cs typeface="Montserrat" pitchFamily="34" charset="-120"/>
              </a:rPr>
              <a:t>202301210</a:t>
            </a:r>
            <a:endParaRPr lang="en-US" dirty="0"/>
          </a:p>
        </p:txBody>
      </p:sp>
    </p:spTree>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Abstract</a:t>
            </a:r>
            <a:endParaRPr lang="en-US" dirty="0"/>
          </a:p>
        </p:txBody>
      </p:sp>
      <p:sp>
        <p:nvSpPr>
          <p:cNvPr id="3" name="Object 2"/>
          <p:cNvSpPr/>
          <p:nvPr/>
        </p:nvSpPr>
        <p:spPr>
          <a:xfrm>
            <a:off x="761810" y="1742044"/>
            <a:ext cx="11617595" cy="2680141"/>
          </a:xfrm>
          <a:prstGeom prst="rect">
            <a:avLst/>
          </a:prstGeom>
          <a:noFill/>
        </p:spPr>
        <p:txBody>
          <a:bodyPr wrap="square" rtlCol="0" anchor="t" bIns="0" lIns="0" rIns="0" tIns="0"/>
          <a:lstStyle/>
          <a:p>
            <a:pPr algn="l" marL="242900" indent="-242900">
              <a:lnSpc>
                <a:spcPts val="2722"/>
              </a:lnSpc>
              <a:buSzPct val="100000"/>
              <a:buChar char="•"/>
            </a:pPr>
            <a:r>
              <a:rPr lang="en-US" sz="2160" dirty="0" smtClean="0">
                <a:solidFill>
                  <a:srgbClr val="ffffff"/>
                </a:solidFill>
                <a:latin typeface="Montserrat" pitchFamily="34" charset="0"/>
                <a:ea typeface="Montserrat" pitchFamily="34" charset="-122"/>
                <a:cs typeface="Montserrat" pitchFamily="34" charset="-120"/>
              </a:rPr>
              <a:t>This Presentation discusses the algorithm and analysis of the P1: Time table Generator assigned to us.</a:t>
            </a:r>
          </a:p>
          <a:p>
            <a:pPr algn="l" marL="242900" indent="-242900">
              <a:lnSpc>
                <a:spcPts val="2722"/>
              </a:lnSpc>
              <a:spcBef>
                <a:spcPts val="2343"/>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This project requires us to generate time table of the courses running in our college.</a:t>
            </a:r>
          </a:p>
          <a:p>
            <a:pPr algn="l" marL="242900" indent="-242900">
              <a:lnSpc>
                <a:spcPts val="2722"/>
              </a:lnSpc>
              <a:spcBef>
                <a:spcPts val="2343"/>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We are given with the input csv file and need to generate time table slots and hence the whole time table from it.</a:t>
            </a:r>
            <a:endParaRPr lang="en-US" dirty="0"/>
          </a:p>
        </p:txBody>
      </p:sp>
    </p:spTree>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Introduction</a:t>
            </a:r>
            <a:endParaRPr lang="en-US" dirty="0"/>
          </a:p>
        </p:txBody>
      </p:sp>
      <p:sp>
        <p:nvSpPr>
          <p:cNvPr id="3" name="Object 2"/>
          <p:cNvSpPr/>
          <p:nvPr/>
        </p:nvSpPr>
        <p:spPr>
          <a:xfrm>
            <a:off x="2237815" y="2027723"/>
            <a:ext cx="8484653" cy="3831069"/>
          </a:xfrm>
          <a:prstGeom prst="rect">
            <a:avLst/>
          </a:prstGeom>
          <a:noFill/>
        </p:spPr>
        <p:txBody>
          <a:bodyPr wrap="square" rtlCol="0" anchor="t" bIns="0" lIns="0" rIns="0" tIns="0"/>
          <a:lstStyle/>
          <a:p>
            <a:pPr algn="l" marL="242900" indent="-242900">
              <a:lnSpc>
                <a:spcPts val="2722"/>
              </a:lnSpc>
              <a:buSzPct val="100000"/>
              <a:buFont typeface="+mj-lt"/>
              <a:buAutoNum type="arabicPeriod"/>
            </a:pPr>
            <a:r>
              <a:rPr lang="en-US" sz="2160" dirty="0" smtClean="0">
                <a:solidFill>
                  <a:srgbClr val="ffffff"/>
                </a:solidFill>
                <a:latin typeface="Montserrat" pitchFamily="34" charset="0"/>
                <a:ea typeface="Montserrat" pitchFamily="34" charset="-122"/>
                <a:cs typeface="Montserrat" pitchFamily="34" charset="-120"/>
              </a:rPr>
              <a:t>Problem Statement</a:t>
            </a:r>
          </a:p>
          <a:p>
            <a:pPr algn="l" lvl="1">
              <a:lnSpc>
                <a:spcPts val="1932"/>
              </a:lnSpc>
              <a:spcBef>
                <a:spcPts val="404"/>
              </a:spcBef>
              <a:buNone/>
            </a:pPr>
            <a:r>
              <a:rPr lang="en-US" sz="1380" dirty="0" smtClean="0">
                <a:solidFill>
                  <a:srgbClr val="f1f1f1"/>
                </a:solidFill>
                <a:latin typeface="Montserrat" pitchFamily="34" charset="0"/>
                <a:ea typeface="Montserrat" pitchFamily="34" charset="-122"/>
                <a:cs typeface="Montserrat" pitchFamily="34" charset="-120"/>
              </a:rPr>
              <a:t>This section contains problem statement.</a:t>
            </a:r>
          </a:p>
          <a:p>
            <a:pPr algn="l" marL="242900" indent="-242900">
              <a:lnSpc>
                <a:spcPts val="2722"/>
              </a:lnSpc>
              <a:spcBef>
                <a:spcPts val="2609"/>
              </a:spcBef>
              <a:buSzPct val="100000"/>
              <a:buFont typeface="+mj-lt"/>
              <a:buAutoNum type="arabicPeriod"/>
            </a:pPr>
            <a:r>
              <a:rPr lang="en-US" sz="2160" dirty="0" smtClean="0">
                <a:solidFill>
                  <a:srgbClr val="ffffff"/>
                </a:solidFill>
                <a:latin typeface="Montserrat" pitchFamily="34" charset="0"/>
                <a:ea typeface="Montserrat" pitchFamily="34" charset="-122"/>
                <a:cs typeface="Montserrat" pitchFamily="34" charset="-120"/>
              </a:rPr>
              <a:t>Algorithm</a:t>
            </a:r>
          </a:p>
          <a:p>
            <a:pPr algn="l" lvl="1">
              <a:lnSpc>
                <a:spcPts val="1932"/>
              </a:lnSpc>
              <a:spcBef>
                <a:spcPts val="404"/>
              </a:spcBef>
              <a:buNone/>
            </a:pPr>
            <a:r>
              <a:rPr lang="en-US" sz="1380" dirty="0" smtClean="0">
                <a:solidFill>
                  <a:srgbClr val="f1f1f1"/>
                </a:solidFill>
                <a:latin typeface="Montserrat" pitchFamily="34" charset="0"/>
                <a:ea typeface="Montserrat" pitchFamily="34" charset="-122"/>
                <a:cs typeface="Montserrat" pitchFamily="34" charset="-120"/>
              </a:rPr>
              <a:t>This sections gives a brief about both versions, followed by the diagram of Algorithm.</a:t>
            </a:r>
          </a:p>
          <a:p>
            <a:pPr algn="l" marL="242900" indent="-242900">
              <a:lnSpc>
                <a:spcPts val="2722"/>
              </a:lnSpc>
              <a:spcBef>
                <a:spcPts val="2609"/>
              </a:spcBef>
              <a:buSzPct val="100000"/>
              <a:buFont typeface="+mj-lt"/>
              <a:buAutoNum type="arabicPeriod"/>
            </a:pPr>
            <a:r>
              <a:rPr lang="en-US" sz="2160" dirty="0" smtClean="0">
                <a:solidFill>
                  <a:srgbClr val="ffffff"/>
                </a:solidFill>
                <a:latin typeface="Montserrat" pitchFamily="34" charset="0"/>
                <a:ea typeface="Montserrat" pitchFamily="34" charset="-122"/>
                <a:cs typeface="Montserrat" pitchFamily="34" charset="-120"/>
              </a:rPr>
              <a:t>Time and Space Analysis</a:t>
            </a:r>
          </a:p>
          <a:p>
            <a:pPr algn="l" lvl="1">
              <a:lnSpc>
                <a:spcPts val="1932"/>
              </a:lnSpc>
              <a:spcBef>
                <a:spcPts val="404"/>
              </a:spcBef>
              <a:buNone/>
            </a:pPr>
            <a:r>
              <a:rPr lang="en-US" sz="1380" dirty="0" smtClean="0">
                <a:solidFill>
                  <a:srgbClr val="f1f1f1"/>
                </a:solidFill>
                <a:latin typeface="Montserrat" pitchFamily="34" charset="0"/>
                <a:ea typeface="Montserrat" pitchFamily="34" charset="-122"/>
                <a:cs typeface="Montserrat" pitchFamily="34" charset="-120"/>
              </a:rPr>
              <a:t>Time and Space Analysis of both versions are discussed here.</a:t>
            </a:r>
          </a:p>
          <a:p>
            <a:pPr algn="l" marL="242900" indent="-242900">
              <a:lnSpc>
                <a:spcPts val="2722"/>
              </a:lnSpc>
              <a:spcBef>
                <a:spcPts val="2609"/>
              </a:spcBef>
              <a:buSzPct val="100000"/>
              <a:buFont typeface="+mj-lt"/>
              <a:buAutoNum type="arabicPeriod"/>
            </a:pPr>
            <a:r>
              <a:rPr lang="en-US" sz="2160" dirty="0" smtClean="0">
                <a:solidFill>
                  <a:srgbClr val="ffffff"/>
                </a:solidFill>
                <a:latin typeface="Montserrat" pitchFamily="34" charset="0"/>
                <a:ea typeface="Montserrat" pitchFamily="34" charset="-122"/>
                <a:cs typeface="Montserrat" pitchFamily="34" charset="-120"/>
              </a:rPr>
              <a:t>Video</a:t>
            </a:r>
          </a:p>
          <a:p>
            <a:pPr algn="l" lvl="1">
              <a:lnSpc>
                <a:spcPts val="1932"/>
              </a:lnSpc>
              <a:spcBef>
                <a:spcPts val="404"/>
              </a:spcBef>
              <a:buNone/>
            </a:pPr>
            <a:r>
              <a:rPr lang="en-US" sz="1380" dirty="0" smtClean="0">
                <a:solidFill>
                  <a:srgbClr val="f1f1f1"/>
                </a:solidFill>
                <a:latin typeface="Montserrat" pitchFamily="34" charset="0"/>
                <a:ea typeface="Montserrat" pitchFamily="34" charset="-122"/>
                <a:cs typeface="Montserrat" pitchFamily="34" charset="-120"/>
              </a:rPr>
              <a:t>Video with voiceover of code running is shown here.</a:t>
            </a:r>
            <a:endParaRPr lang="en-US" dirty="0"/>
          </a:p>
        </p:txBody>
      </p:sp>
    </p:spTree>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47484e"/>
        </a:solidFill>
        <a:effectLst/>
      </p:bgPr>
    </p:bg>
    <p:spTree>
      <p:nvGrpSpPr>
        <p:cNvPr id="1" name=""/>
        <p:cNvGrpSpPr/>
        <p:nvPr/>
      </p:nvGrpSpPr>
      <p:grpSpPr>
        <a:xfrm>
          <a:off x="0" y="0"/>
          <a:ext cx="0" cy="0"/>
          <a:chOff x="0" y="0"/>
          <a:chExt cx="0" cy="0"/>
        </a:xfrm>
      </p:grpSpPr>
      <p:pic>
        <p:nvPicPr>
          <p:cNvPr id="2" name="Object 1"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748502" y="2528556"/>
            <a:ext cx="685629" cy="561835"/>
          </a:xfrm>
          <a:prstGeom prst="rect">
            <a:avLst/>
          </a:prstGeom>
        </p:spPr>
      </p:pic>
      <p:sp>
        <p:nvSpPr>
          <p:cNvPr id="3" name="Object 2"/>
          <p:cNvSpPr/>
          <p:nvPr/>
        </p:nvSpPr>
        <p:spPr>
          <a:xfrm>
            <a:off x="4858440" y="3593122"/>
            <a:ext cx="2472072" cy="330554"/>
          </a:xfrm>
          <a:prstGeom prst="rect">
            <a:avLst/>
          </a:prstGeom>
          <a:noFill/>
        </p:spPr>
        <p:txBody>
          <a:bodyPr wrap="square" rtlCol="0" anchor="t" bIns="0" lIns="0" rIns="0" tIns="0"/>
          <a:lstStyle/>
          <a:p>
            <a:pPr algn="ctr">
              <a:lnSpc>
                <a:spcPts val="2604"/>
              </a:lnSpc>
              <a:buNone/>
            </a:pPr>
            <a:r>
              <a:rPr lang="en-US" sz="1860" dirty="0" smtClean="0">
                <a:solidFill>
                  <a:srgbClr val="f1f1f1"/>
                </a:solidFill>
                <a:latin typeface="Montserrat" pitchFamily="34" charset="0"/>
                <a:ea typeface="Montserrat" pitchFamily="34" charset="-122"/>
                <a:cs typeface="Montserrat" pitchFamily="34" charset="-120"/>
              </a:rPr>
              <a:t>SECTION-1</a:t>
            </a:r>
            <a:endParaRPr lang="en-US" dirty="0"/>
          </a:p>
        </p:txBody>
      </p:sp>
      <p:sp>
        <p:nvSpPr>
          <p:cNvPr id="4" name="Object 3"/>
          <p:cNvSpPr/>
          <p:nvPr/>
        </p:nvSpPr>
        <p:spPr>
          <a:xfrm>
            <a:off x="4858440" y="3929032"/>
            <a:ext cx="2472072" cy="921313"/>
          </a:xfrm>
          <a:prstGeom prst="rect">
            <a:avLst/>
          </a:prstGeom>
          <a:noFill/>
        </p:spPr>
        <p:txBody>
          <a:bodyPr wrap="square" rtlCol="0" anchor="t" bIns="0" lIns="0" rIns="0" tIns="0"/>
          <a:lstStyle/>
          <a:p>
            <a:pPr algn="ctr">
              <a:lnSpc>
                <a:spcPts val="3629"/>
              </a:lnSpc>
              <a:spcBef>
                <a:spcPts val="42"/>
              </a:spcBef>
              <a:buNone/>
            </a:pPr>
            <a:r>
              <a:rPr lang="en-US" sz="2880" dirty="0" smtClean="0">
                <a:solidFill>
                  <a:srgbClr val="ffffff"/>
                </a:solidFill>
                <a:latin typeface="Montserrat" pitchFamily="34" charset="0"/>
                <a:ea typeface="Montserrat" pitchFamily="34" charset="-122"/>
                <a:cs typeface="Montserrat" pitchFamily="34" charset="-120"/>
              </a:rPr>
              <a:t>PROBLEM STATEMENT</a:t>
            </a:r>
            <a:endParaRPr lang="en-US" dirty="0"/>
          </a:p>
        </p:txBody>
      </p:sp>
    </p:spTree>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Problem: [P1]</a:t>
            </a:r>
            <a:endParaRPr lang="en-US" dirty="0"/>
          </a:p>
        </p:txBody>
      </p:sp>
      <p:sp>
        <p:nvSpPr>
          <p:cNvPr id="3" name="Object 2"/>
          <p:cNvSpPr/>
          <p:nvPr/>
        </p:nvSpPr>
        <p:spPr>
          <a:xfrm>
            <a:off x="0" y="945001"/>
            <a:ext cx="12188952" cy="413282"/>
          </a:xfrm>
          <a:prstGeom prst="rect">
            <a:avLst/>
          </a:prstGeom>
          <a:noFill/>
        </p:spPr>
        <p:txBody>
          <a:bodyPr wrap="square" rtlCol="0" anchor="t" bIns="0" lIns="0" rIns="0" tIns="0"/>
          <a:lstStyle/>
          <a:p>
            <a:pPr algn="ctr">
              <a:lnSpc>
                <a:spcPts val="3255"/>
              </a:lnSpc>
              <a:spcBef>
                <a:spcPts val="744"/>
              </a:spcBef>
              <a:buNone/>
            </a:pPr>
            <a:r>
              <a:rPr lang="en-US" sz="2325" dirty="0" smtClean="0">
                <a:solidFill>
                  <a:srgbClr val="f1f1f1"/>
                </a:solidFill>
                <a:latin typeface="Montserrat" pitchFamily="34" charset="0"/>
                <a:ea typeface="Montserrat" pitchFamily="34" charset="-122"/>
                <a:cs typeface="Montserrat" pitchFamily="34" charset="-120"/>
              </a:rPr>
              <a:t>Time Table Generator</a:t>
            </a:r>
            <a:endParaRPr lang="en-US" dirty="0"/>
          </a:p>
        </p:txBody>
      </p:sp>
      <p:sp>
        <p:nvSpPr>
          <p:cNvPr id="4" name="Object 3"/>
          <p:cNvSpPr/>
          <p:nvPr/>
        </p:nvSpPr>
        <p:spPr>
          <a:xfrm>
            <a:off x="2237815" y="3120919"/>
            <a:ext cx="8484653" cy="1880598"/>
          </a:xfrm>
          <a:prstGeom prst="rect">
            <a:avLst/>
          </a:prstGeom>
          <a:noFill/>
        </p:spPr>
        <p:txBody>
          <a:bodyPr wrap="square" rtlCol="0" anchor="t" bIns="0" lIns="0" rIns="0" tIns="0"/>
          <a:lstStyle/>
          <a:p>
            <a:pPr algn="l">
              <a:lnSpc>
                <a:spcPts val="2117"/>
              </a:lnSpc>
              <a:buNone/>
            </a:pPr>
            <a:r>
              <a:rPr lang="en-US" sz="1680" dirty="0" smtClean="0">
                <a:solidFill>
                  <a:srgbClr val="b4cdde"/>
                </a:solidFill>
                <a:latin typeface="Montserrat" pitchFamily="34" charset="0"/>
                <a:ea typeface="Montserrat" pitchFamily="34" charset="-122"/>
                <a:cs typeface="Montserrat" pitchFamily="34" charset="-120"/>
              </a:rPr>
              <a:t>Given slots (list of instructors, list of courses, and the course credit details), generate a weekly lecture and lab timetable with no clashes and continuous sessions of the same instructor. It might be possible to assign two instructors to the same course as well as some instructors should only be given lectures during the initial hours. Also, it should return a timetable for an instructor and a classroom/lab.</a:t>
            </a:r>
            <a:endParaRPr lang="en-US" dirty="0"/>
          </a:p>
        </p:txBody>
      </p:sp>
    </p:spTree>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47484e"/>
        </a:solidFill>
        <a:effectLst/>
      </p:bgPr>
    </p:bg>
    <p:spTree>
      <p:nvGrpSpPr>
        <p:cNvPr id="1" name=""/>
        <p:cNvGrpSpPr/>
        <p:nvPr/>
      </p:nvGrpSpPr>
      <p:grpSpPr>
        <a:xfrm>
          <a:off x="0" y="0"/>
          <a:ext cx="0" cy="0"/>
          <a:chOff x="0" y="0"/>
          <a:chExt cx="0" cy="0"/>
        </a:xfrm>
      </p:grpSpPr>
      <p:pic>
        <p:nvPicPr>
          <p:cNvPr id="2" name="Object 1"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5659258" y="2690136"/>
            <a:ext cx="866558" cy="723719"/>
          </a:xfrm>
          <a:prstGeom prst="rect">
            <a:avLst/>
          </a:prstGeom>
        </p:spPr>
      </p:pic>
      <p:sp>
        <p:nvSpPr>
          <p:cNvPr id="3" name="Object 2"/>
          <p:cNvSpPr/>
          <p:nvPr/>
        </p:nvSpPr>
        <p:spPr>
          <a:xfrm>
            <a:off x="5052225" y="3821665"/>
            <a:ext cx="2084501" cy="330554"/>
          </a:xfrm>
          <a:prstGeom prst="rect">
            <a:avLst/>
          </a:prstGeom>
          <a:noFill/>
        </p:spPr>
        <p:txBody>
          <a:bodyPr wrap="square" rtlCol="0" anchor="t" bIns="0" lIns="0" rIns="0" tIns="0"/>
          <a:lstStyle/>
          <a:p>
            <a:pPr algn="ctr">
              <a:lnSpc>
                <a:spcPts val="2604"/>
              </a:lnSpc>
              <a:buNone/>
            </a:pPr>
            <a:r>
              <a:rPr lang="en-US" sz="1860" dirty="0" smtClean="0">
                <a:solidFill>
                  <a:srgbClr val="f1f1f1"/>
                </a:solidFill>
                <a:latin typeface="Montserrat" pitchFamily="34" charset="0"/>
                <a:ea typeface="Montserrat" pitchFamily="34" charset="-122"/>
                <a:cs typeface="Montserrat" pitchFamily="34" charset="-120"/>
              </a:rPr>
              <a:t>SECTION-2</a:t>
            </a:r>
            <a:endParaRPr lang="en-US" dirty="0"/>
          </a:p>
        </p:txBody>
      </p:sp>
      <p:sp>
        <p:nvSpPr>
          <p:cNvPr id="4" name="Object 3"/>
          <p:cNvSpPr/>
          <p:nvPr/>
        </p:nvSpPr>
        <p:spPr>
          <a:xfrm>
            <a:off x="5052225" y="4157575"/>
            <a:ext cx="2084501" cy="460657"/>
          </a:xfrm>
          <a:prstGeom prst="rect">
            <a:avLst/>
          </a:prstGeom>
          <a:noFill/>
        </p:spPr>
        <p:txBody>
          <a:bodyPr wrap="square" rtlCol="0" anchor="t" bIns="0" lIns="0" rIns="0" tIns="0"/>
          <a:lstStyle/>
          <a:p>
            <a:pPr algn="ctr">
              <a:lnSpc>
                <a:spcPts val="3629"/>
              </a:lnSpc>
              <a:spcBef>
                <a:spcPts val="42"/>
              </a:spcBef>
              <a:buNone/>
            </a:pPr>
            <a:r>
              <a:rPr lang="en-US" sz="2880" dirty="0" smtClean="0">
                <a:solidFill>
                  <a:srgbClr val="ffffff"/>
                </a:solidFill>
                <a:latin typeface="Montserrat" pitchFamily="34" charset="0"/>
                <a:ea typeface="Montserrat" pitchFamily="34" charset="-122"/>
                <a:cs typeface="Montserrat" pitchFamily="34" charset="-120"/>
              </a:rPr>
              <a:t>Algorithm</a:t>
            </a:r>
            <a:endParaRPr lang="en-US" dirty="0"/>
          </a:p>
        </p:txBody>
      </p:sp>
    </p:spTree>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A brief about our code</a:t>
            </a:r>
            <a:endParaRPr lang="en-US" dirty="0"/>
          </a:p>
        </p:txBody>
      </p:sp>
      <p:sp>
        <p:nvSpPr>
          <p:cNvPr id="3" name="Object 2"/>
          <p:cNvSpPr/>
          <p:nvPr/>
        </p:nvSpPr>
        <p:spPr>
          <a:xfrm>
            <a:off x="2237815" y="1765851"/>
            <a:ext cx="8484653" cy="4376715"/>
          </a:xfrm>
          <a:prstGeom prst="rect">
            <a:avLst/>
          </a:prstGeom>
          <a:noFill/>
        </p:spPr>
        <p:txBody>
          <a:bodyPr wrap="square" rtlCol="0" anchor="t" bIns="0" lIns="0" rIns="0" tIns="0"/>
          <a:lstStyle/>
          <a:p>
            <a:pPr algn="l" marL="242900" indent="-242900">
              <a:lnSpc>
                <a:spcPts val="2722"/>
              </a:lnSpc>
              <a:buSzPct val="100000"/>
              <a:buChar char="•"/>
            </a:pPr>
            <a:r>
              <a:rPr lang="en-US" b="1" sz="2160" dirty="0" smtClean="0">
                <a:solidFill>
                  <a:srgbClr val="ffffff"/>
                </a:solidFill>
                <a:latin typeface="Montserrat" pitchFamily="34" charset="0"/>
                <a:ea typeface="Montserrat" pitchFamily="34" charset="-122"/>
                <a:cs typeface="Montserrat" pitchFamily="34" charset="-120"/>
              </a:rPr>
              <a:t>CLASSES:</a:t>
            </a:r>
          </a:p>
          <a:p>
            <a:pPr algn="l" marL="242900" indent="-242900">
              <a:lnSpc>
                <a:spcPts val="2722"/>
              </a:lnSpc>
              <a:spcBef>
                <a:spcPts val="2490"/>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Node: Represents a node in a priority queue.</a:t>
            </a:r>
          </a:p>
          <a:p>
            <a:pPr algn="l" marL="242900" indent="-242900">
              <a:lnSpc>
                <a:spcPts val="2722"/>
              </a:lnSpc>
              <a:spcBef>
                <a:spcPts val="2490"/>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PriorityQ: Implements a priority queue using linked list.</a:t>
            </a:r>
          </a:p>
          <a:p>
            <a:pPr algn="l" marL="242900" indent="-242900">
              <a:lnSpc>
                <a:spcPts val="2722"/>
              </a:lnSpc>
              <a:spcBef>
                <a:spcPts val="2490"/>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Hash: Represents a hash table entry storing course details.</a:t>
            </a:r>
          </a:p>
          <a:p>
            <a:pPr algn="l" marL="242900" indent="-242900">
              <a:lnSpc>
                <a:spcPts val="2722"/>
              </a:lnSpc>
              <a:spcBef>
                <a:spcPts val="2490"/>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Slot: Represents a time slot for courses.</a:t>
            </a:r>
          </a:p>
          <a:p>
            <a:pPr algn="l" marL="242900" indent="-242900">
              <a:lnSpc>
                <a:spcPts val="2722"/>
              </a:lnSpc>
              <a:spcBef>
                <a:spcPts val="2490"/>
              </a:spcBef>
              <a:buSzPct val="100000"/>
              <a:buChar char="•"/>
            </a:pPr>
            <a:r>
              <a:rPr lang="en-US" sz="2160" dirty="0" smtClean="0">
                <a:solidFill>
                  <a:srgbClr val="ffffff"/>
                </a:solidFill>
                <a:latin typeface="Montserrat" pitchFamily="34" charset="0"/>
                <a:ea typeface="Montserrat" pitchFamily="34" charset="-122"/>
                <a:cs typeface="Montserrat" pitchFamily="34" charset="-120"/>
              </a:rPr>
              <a:t>Course: Represents a course with its attributes.</a:t>
            </a:r>
            <a:endParaRPr lang="en-US" dirty="0"/>
          </a:p>
        </p:txBody>
      </p:sp>
    </p:spTree>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47484e"/>
        </a:solidFill>
        <a:effectLst/>
      </p:bgPr>
    </p:bg>
    <p:spTree>
      <p:nvGrpSpPr>
        <p:cNvPr id="1" name=""/>
        <p:cNvGrpSpPr/>
        <p:nvPr/>
      </p:nvGrpSpPr>
      <p:grpSpPr>
        <a:xfrm>
          <a:off x="0" y="0"/>
          <a:ext cx="0" cy="0"/>
          <a:chOff x="0" y="0"/>
          <a:chExt cx="0" cy="0"/>
        </a:xfrm>
      </p:grpSpPr>
      <p:sp>
        <p:nvSpPr>
          <p:cNvPr id="2" name="Object 1"/>
          <p:cNvSpPr/>
          <p:nvPr/>
        </p:nvSpPr>
        <p:spPr>
          <a:xfrm>
            <a:off x="0" y="390189"/>
            <a:ext cx="12188952" cy="458514"/>
          </a:xfrm>
          <a:prstGeom prst="rect">
            <a:avLst/>
          </a:prstGeom>
          <a:noFill/>
        </p:spPr>
        <p:txBody>
          <a:bodyPr wrap="square" rtlCol="0" anchor="t" bIns="0" lIns="0" rIns="0" tIns="0"/>
          <a:lstStyle/>
          <a:p>
            <a:pPr algn="ctr">
              <a:lnSpc>
                <a:spcPts val="3612"/>
              </a:lnSpc>
              <a:buNone/>
            </a:pPr>
            <a:r>
              <a:rPr lang="en-US" sz="3225" dirty="0" smtClean="0">
                <a:solidFill>
                  <a:srgbClr val="ffffff"/>
                </a:solidFill>
                <a:latin typeface="Montserrat" pitchFamily="34" charset="0"/>
                <a:ea typeface="Montserrat" pitchFamily="34" charset="-122"/>
                <a:cs typeface="Montserrat" pitchFamily="34" charset="-120"/>
              </a:rPr>
              <a:t>A brief about our code</a:t>
            </a:r>
            <a:endParaRPr lang="en-US" dirty="0"/>
          </a:p>
        </p:txBody>
      </p:sp>
      <p:sp>
        <p:nvSpPr>
          <p:cNvPr id="3" name="Object 2"/>
          <p:cNvSpPr/>
          <p:nvPr/>
        </p:nvSpPr>
        <p:spPr>
          <a:xfrm>
            <a:off x="2237815" y="1554687"/>
            <a:ext cx="8484653" cy="4791544"/>
          </a:xfrm>
          <a:prstGeom prst="rect">
            <a:avLst/>
          </a:prstGeom>
          <a:noFill/>
        </p:spPr>
        <p:txBody>
          <a:bodyPr wrap="square" rtlCol="0" anchor="t" bIns="0" lIns="0" rIns="0" tIns="0"/>
          <a:lstStyle/>
          <a:p>
            <a:pPr algn="l" marL="242900" indent="-242900">
              <a:lnSpc>
                <a:spcPts val="1769"/>
              </a:lnSpc>
              <a:buSzPct val="100000"/>
              <a:buChar char="•"/>
            </a:pPr>
            <a:r>
              <a:rPr lang="en-US" b="1" sz="1404" dirty="0" smtClean="0">
                <a:solidFill>
                  <a:srgbClr val="ffffff"/>
                </a:solidFill>
                <a:latin typeface="Montserrat" pitchFamily="34" charset="0"/>
                <a:ea typeface="Montserrat" pitchFamily="34" charset="-122"/>
                <a:cs typeface="Montserrat" pitchFamily="34" charset="-120"/>
              </a:rPr>
              <a:t>FUNCTIONS: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repeat_course: Checks if a course code exists.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repeat_prof: Checks if a professor exists.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count_n_lecture_courses: Counts lecture courses for a program and semester.</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no_of_slots: Calculates required slots for each program.</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check_filled, fill: Manage slot availability for courses.make_slot: Assigns courses to slots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.display_slot_in_csv: Displays slots in CSV format.</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repeat_fac_in_prev_slot, repeat_slot_in_day: Check slot repetitions.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make_time_table: Generates timetable using a priority queue.</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tt_in_csv, pg_wise_tt, fc_wise_tt: Writes timetables into CSV files.</a:t>
            </a:r>
          </a:p>
          <a:p>
            <a:pPr algn="l" marL="242900" indent="-242900">
              <a:lnSpc>
                <a:spcPts val="1769"/>
              </a:lnSpc>
              <a:spcBef>
                <a:spcPts val="1618"/>
              </a:spcBef>
              <a:buSzPct val="100000"/>
              <a:buChar char="•"/>
            </a:pPr>
            <a:r>
              <a:rPr lang="en-US" sz="1404" dirty="0" smtClean="0">
                <a:solidFill>
                  <a:srgbClr val="ffffff"/>
                </a:solidFill>
                <a:latin typeface="Montserrat" pitchFamily="34" charset="0"/>
                <a:ea typeface="Montserrat" pitchFamily="34" charset="-122"/>
                <a:cs typeface="Montserrat" pitchFamily="34" charset="-120"/>
              </a:rPr>
              <a:t>main: Manages course data, slot initialization, and timetable generation.</a:t>
            </a:r>
            <a:endParaRPr lang="en-US" dirty="0"/>
          </a:p>
        </p:txBody>
      </p:sp>
    </p:spTree>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file>

<file path=ppt/tags/tag10.xml><?xml version="1.0" encoding="utf-8"?>
<p:tagLst xmlns:a="http://schemas.openxmlformats.org/drawingml/2006/main" xmlns:r="http://schemas.openxmlformats.org/officeDocument/2006/relationships" xmlns:p="http://schemas.openxmlformats.org/presentationml/2006/main"/>
</file>

<file path=ppt/tags/tag11.xml><?xml version="1.0" encoding="utf-8"?>
<p:tagLst xmlns:a="http://schemas.openxmlformats.org/drawingml/2006/main" xmlns:r="http://schemas.openxmlformats.org/officeDocument/2006/relationships" xmlns:p="http://schemas.openxmlformats.org/presentationml/2006/main"/>
</file>

<file path=ppt/tags/tag12.xml><?xml version="1.0" encoding="utf-8"?>
<p:tagLst xmlns:a="http://schemas.openxmlformats.org/drawingml/2006/main" xmlns:r="http://schemas.openxmlformats.org/officeDocument/2006/relationships" xmlns:p="http://schemas.openxmlformats.org/presentationml/2006/main"/>
</file>

<file path=ppt/tags/tag13.xml><?xml version="1.0" encoding="utf-8"?>
<p:tagLst xmlns:a="http://schemas.openxmlformats.org/drawingml/2006/main" xmlns:r="http://schemas.openxmlformats.org/officeDocument/2006/relationships" xmlns:p="http://schemas.openxmlformats.org/presentationml/2006/main"/>
</file>

<file path=ppt/tags/tag14.xml><?xml version="1.0" encoding="utf-8"?>
<p:tagLst xmlns:a="http://schemas.openxmlformats.org/drawingml/2006/main" xmlns:r="http://schemas.openxmlformats.org/officeDocument/2006/relationships" xmlns:p="http://schemas.openxmlformats.org/presentationml/2006/main"/>
</file>

<file path=ppt/tags/tag15.xml><?xml version="1.0" encoding="utf-8"?>
<p:tagLst xmlns:a="http://schemas.openxmlformats.org/drawingml/2006/main" xmlns:r="http://schemas.openxmlformats.org/officeDocument/2006/relationships" xmlns:p="http://schemas.openxmlformats.org/presentationml/2006/main"/>
</file>

<file path=ppt/tags/tag2.xml><?xml version="1.0" encoding="utf-8"?>
<p:tagLst xmlns:a="http://schemas.openxmlformats.org/drawingml/2006/main" xmlns:r="http://schemas.openxmlformats.org/officeDocument/2006/relationships" xmlns:p="http://schemas.openxmlformats.org/presentationml/2006/main"/>
</file>

<file path=ppt/tags/tag3.xml><?xml version="1.0" encoding="utf-8"?>
<p:tagLst xmlns:a="http://schemas.openxmlformats.org/drawingml/2006/main" xmlns:r="http://schemas.openxmlformats.org/officeDocument/2006/relationships" xmlns:p="http://schemas.openxmlformats.org/presentationml/2006/main"/>
</file>

<file path=ppt/tags/tag4.xml><?xml version="1.0" encoding="utf-8"?>
<p:tagLst xmlns:a="http://schemas.openxmlformats.org/drawingml/2006/main" xmlns:r="http://schemas.openxmlformats.org/officeDocument/2006/relationships" xmlns:p="http://schemas.openxmlformats.org/presentationml/2006/main"/>
</file>

<file path=ppt/tags/tag5.xml><?xml version="1.0" encoding="utf-8"?>
<p:tagLst xmlns:a="http://schemas.openxmlformats.org/drawingml/2006/main" xmlns:r="http://schemas.openxmlformats.org/officeDocument/2006/relationships" xmlns:p="http://schemas.openxmlformats.org/presentationml/2006/main"/>
</file>

<file path=ppt/tags/tag6.xml><?xml version="1.0" encoding="utf-8"?>
<p:tagLst xmlns:a="http://schemas.openxmlformats.org/drawingml/2006/main" xmlns:r="http://schemas.openxmlformats.org/officeDocument/2006/relationships" xmlns:p="http://schemas.openxmlformats.org/presentationml/2006/main"/>
</file>

<file path=ppt/tags/tag7.xml><?xml version="1.0" encoding="utf-8"?>
<p:tagLst xmlns:a="http://schemas.openxmlformats.org/drawingml/2006/main" xmlns:r="http://schemas.openxmlformats.org/officeDocument/2006/relationships" xmlns:p="http://schemas.openxmlformats.org/presentationml/2006/main"/>
</file>

<file path=ppt/tags/tag8.xml><?xml version="1.0" encoding="utf-8"?>
<p:tagLst xmlns:a="http://schemas.openxmlformats.org/drawingml/2006/main" xmlns:r="http://schemas.openxmlformats.org/officeDocument/2006/relationships" xmlns:p="http://schemas.openxmlformats.org/presentationml/2006/main"/>
</file>

<file path=ppt/tags/tag9.xml><?xml version="1.0" encoding="utf-8"?>
<p:tagLst xmlns:a="http://schemas.openxmlformats.org/drawingml/2006/main" xmlns:r="http://schemas.openxmlformats.org/officeDocument/2006/relationships" xmlns:p="http://schemas.openxmlformats.org/presentationml/2006/main"/>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PresentationFormat>
  <Paragraphs>0</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Beautiful.ai</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p1 project</dc:title>
  <dc:subject>p1 project</dc:subject>
  <dc:creator>2023 01232</dc:creator>
  <cp:lastModifiedBy>2023 01232</cp:lastModifiedBy>
  <cp:revision>1</cp:revision>
  <dcterms:created xsi:type="dcterms:W3CDTF">2024-05-03T18:32:36.968Z</dcterms:created>
  <dcterms:modified xsi:type="dcterms:W3CDTF">2024-05-03T18:32:36.968Z</dcterms:modified>
</cp:coreProperties>
</file>